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ibguides.astate.edu/ithak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ibguides.astate.edu/ithaka" TargetMode="External"/><Relationship Id="rId2" Type="http://schemas.openxmlformats.org/officeDocument/2006/relationships/hyperlink" Target="mailto:rrobinette@astate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Faculty Research, Teaching, and the Role of </a:t>
            </a:r>
            <a:r>
              <a:rPr lang="en-US" sz="3200" dirty="0"/>
              <a:t>the </a:t>
            </a:r>
            <a:r>
              <a:rPr lang="en-US" sz="3200" dirty="0" smtClean="0"/>
              <a:t>Library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/>
              <a:t>The </a:t>
            </a:r>
            <a:r>
              <a:rPr lang="en-US" sz="2800" dirty="0" err="1"/>
              <a:t>Ithaka</a:t>
            </a:r>
            <a:r>
              <a:rPr lang="en-US" sz="2800" dirty="0"/>
              <a:t> S+R Local Faculty Survey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4523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of the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Survey modules:</a:t>
            </a:r>
          </a:p>
          <a:p>
            <a:pPr lvl="1"/>
            <a:r>
              <a:rPr lang="en-US" sz="2400" dirty="0" smtClean="0"/>
              <a:t>Discovery and Access</a:t>
            </a:r>
          </a:p>
          <a:p>
            <a:pPr lvl="1"/>
            <a:r>
              <a:rPr lang="en-US" sz="2400" dirty="0" smtClean="0"/>
              <a:t>Scholarly Communications</a:t>
            </a:r>
          </a:p>
          <a:p>
            <a:pPr lvl="1"/>
            <a:r>
              <a:rPr lang="en-US" sz="2400" dirty="0" smtClean="0"/>
              <a:t>Research Practices</a:t>
            </a:r>
          </a:p>
          <a:p>
            <a:pPr lvl="1"/>
            <a:r>
              <a:rPr lang="en-US" sz="2400" dirty="0" smtClean="0"/>
              <a:t>Role of the Library</a:t>
            </a:r>
          </a:p>
          <a:p>
            <a:pPr lvl="1"/>
            <a:r>
              <a:rPr lang="en-US" sz="2400" dirty="0" smtClean="0"/>
              <a:t>Instructional Practices</a:t>
            </a:r>
          </a:p>
          <a:p>
            <a:pPr lvl="1"/>
            <a:r>
              <a:rPr lang="en-US" sz="2400" dirty="0" smtClean="0"/>
              <a:t>Additional modules on undergraduate and graduate instructional practices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747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It was a very long survey. Thank you for completing it.</a:t>
            </a:r>
          </a:p>
          <a:p>
            <a:endParaRPr lang="en-US" sz="3600" dirty="0" smtClean="0"/>
          </a:p>
          <a:p>
            <a:r>
              <a:rPr lang="en-US" sz="3600" dirty="0" smtClean="0"/>
              <a:t>769 Faculty surveyed</a:t>
            </a:r>
          </a:p>
          <a:p>
            <a:pPr lvl="1"/>
            <a:r>
              <a:rPr lang="en-US" sz="3200" dirty="0" smtClean="0"/>
              <a:t>296 clicked</a:t>
            </a:r>
            <a:endParaRPr lang="en-US" sz="3200" dirty="0"/>
          </a:p>
          <a:p>
            <a:pPr lvl="1"/>
            <a:r>
              <a:rPr lang="en-US" sz="3200" dirty="0" smtClean="0"/>
              <a:t>199 completed (~26%)</a:t>
            </a:r>
          </a:p>
        </p:txBody>
      </p:sp>
    </p:spTree>
    <p:extLst>
      <p:ext uri="{BB962C8B-B14F-4D97-AF65-F5344CB8AC3E}">
        <p14:creationId xmlns:p14="http://schemas.microsoft.com/office/powerpoint/2010/main" val="364418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Results include:</a:t>
            </a:r>
          </a:p>
          <a:p>
            <a:pPr lvl="1"/>
            <a:r>
              <a:rPr lang="en-US" sz="2400" dirty="0" smtClean="0"/>
              <a:t>Detailed response report</a:t>
            </a:r>
          </a:p>
          <a:p>
            <a:pPr lvl="1"/>
            <a:r>
              <a:rPr lang="en-US" sz="2400" dirty="0" smtClean="0"/>
              <a:t>Data stratifications based on demographics</a:t>
            </a:r>
          </a:p>
          <a:p>
            <a:pPr lvl="1"/>
            <a:r>
              <a:rPr lang="en-US" sz="2400" dirty="0" smtClean="0"/>
              <a:t>National comparative data (coming this summer)</a:t>
            </a:r>
          </a:p>
          <a:p>
            <a:pPr lvl="1"/>
            <a:endParaRPr lang="en-US" sz="2400" dirty="0" smtClean="0"/>
          </a:p>
          <a:p>
            <a:r>
              <a:rPr lang="en-US" sz="2800" dirty="0"/>
              <a:t>Complete results available at </a:t>
            </a:r>
            <a:r>
              <a:rPr lang="en-US" sz="2800" dirty="0">
                <a:hlinkClick r:id="rId2"/>
              </a:rPr>
              <a:t>https://libguides.astate.edu/ithaka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6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action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16" y="2094807"/>
            <a:ext cx="7603460" cy="4601101"/>
          </a:xfrm>
        </p:spPr>
      </p:pic>
    </p:spTree>
    <p:extLst>
      <p:ext uri="{BB962C8B-B14F-4D97-AF65-F5344CB8AC3E}">
        <p14:creationId xmlns:p14="http://schemas.microsoft.com/office/powerpoint/2010/main" val="25609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action – New Services!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Reading List and Course Text Support</a:t>
            </a:r>
          </a:p>
          <a:p>
            <a:pPr lvl="1"/>
            <a:r>
              <a:rPr lang="en-US" sz="2400" dirty="0" smtClean="0"/>
              <a:t>Determine access to readings and texts</a:t>
            </a:r>
          </a:p>
          <a:p>
            <a:pPr lvl="1"/>
            <a:r>
              <a:rPr lang="en-US" sz="2400" dirty="0" smtClean="0"/>
              <a:t>Help disseminate that information (</a:t>
            </a:r>
            <a:r>
              <a:rPr lang="en-US" sz="2400" dirty="0" err="1" smtClean="0"/>
              <a:t>BlackBoard</a:t>
            </a:r>
            <a:r>
              <a:rPr lang="en-US" sz="2400" dirty="0" smtClean="0"/>
              <a:t> embed, etc.)</a:t>
            </a:r>
          </a:p>
          <a:p>
            <a:pPr lvl="1"/>
            <a:r>
              <a:rPr lang="en-US" sz="2400" dirty="0" smtClean="0"/>
              <a:t>Work with faculty to purchase </a:t>
            </a:r>
            <a:r>
              <a:rPr lang="en-US" sz="2400" dirty="0" err="1" smtClean="0"/>
              <a:t>ebooks</a:t>
            </a:r>
            <a:r>
              <a:rPr lang="en-US" sz="2400" dirty="0" smtClean="0"/>
              <a:t> to use in courses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 smtClean="0"/>
              <a:t>Predatory Journal/Conference Guidance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931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to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Contact me at: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 smtClean="0"/>
              <a:t>Robert </a:t>
            </a:r>
            <a:r>
              <a:rPr lang="en-US" sz="2800" smtClean="0"/>
              <a:t>Robinette, </a:t>
            </a:r>
            <a:r>
              <a:rPr lang="en-US" sz="2800" smtClean="0">
                <a:hlinkClick r:id="rId2"/>
              </a:rPr>
              <a:t>rrobinette@astate.edu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Again, complete survey results </a:t>
            </a:r>
            <a:r>
              <a:rPr lang="en-US" sz="3200" dirty="0"/>
              <a:t>available at </a:t>
            </a:r>
            <a:r>
              <a:rPr lang="en-US" sz="3200" dirty="0">
                <a:hlinkClick r:id="rId3"/>
              </a:rPr>
              <a:t>https://libguides.astate.edu/ithaka</a:t>
            </a:r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46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7693</TotalTime>
  <Words>162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Faculty Research, Teaching, and the Role of the Library </vt:lpstr>
      <vt:lpstr>Idea of the survey</vt:lpstr>
      <vt:lpstr>Respondent data</vt:lpstr>
      <vt:lpstr>Results</vt:lpstr>
      <vt:lpstr>Taking action</vt:lpstr>
      <vt:lpstr>Taking action – New Services!</vt:lpstr>
      <vt:lpstr>More to 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Robinette</dc:creator>
  <cp:lastModifiedBy>Robert Robinette</cp:lastModifiedBy>
  <cp:revision>23</cp:revision>
  <dcterms:created xsi:type="dcterms:W3CDTF">2019-02-28T16:02:16Z</dcterms:created>
  <dcterms:modified xsi:type="dcterms:W3CDTF">2019-03-08T14:47:18Z</dcterms:modified>
</cp:coreProperties>
</file>